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62" r:id="rId11"/>
    <p:sldId id="267" r:id="rId12"/>
    <p:sldId id="273" r:id="rId13"/>
    <p:sldId id="274" r:id="rId14"/>
    <p:sldId id="265" r:id="rId15"/>
    <p:sldId id="266" r:id="rId16"/>
    <p:sldId id="261" r:id="rId17"/>
    <p:sldId id="263" r:id="rId18"/>
    <p:sldId id="26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D9EF-3316-4AD8-8BFF-C4E37F3E7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85B18-A257-47AD-BCA9-32279EE72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30BA2-A00A-4469-8CDC-797E8E4F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D1E-BA2E-4D35-A7B7-5BE7734ED7D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F1D52-ABBF-4C97-9BD9-F4AB70BF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2CCF-A0DE-42A8-BC0C-526771A8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AEC-A61F-4A8C-8722-001EB93C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975E-591E-443D-8C15-2C67EEFC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29AC9-19E9-4006-9E64-10F300FB7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7DAE9-DAD5-409A-B545-C003664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D1E-BA2E-4D35-A7B7-5BE7734ED7D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1565D-7C6A-4E88-81DF-7E38BAA2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91839-9BE2-4723-8314-13505D19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AEC-A61F-4A8C-8722-001EB93C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8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82486B-317C-4DE6-8C27-A8D2BD192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84771-64D8-49FE-9E9A-4167736EE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72F0F-095E-4900-913C-1676244C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D1E-BA2E-4D35-A7B7-5BE7734ED7D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408E8-D6C3-4E5D-BE42-D9FB8E74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ED159-1BAB-4A76-BE03-12EC984E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AEC-A61F-4A8C-8722-001EB93C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9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878A-7126-4F32-974F-DF0F5540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9188F-F55A-4E82-A85D-315BB054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202D9-8D40-40BD-BDDA-6E1FD3A6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D1E-BA2E-4D35-A7B7-5BE7734ED7D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8C48E-AF37-45BD-B7F2-1D2B09AA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55302-767D-478C-8464-314ABC67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AEC-A61F-4A8C-8722-001EB93C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9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33A0-7E3D-4075-B532-C103807E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37656-B0F8-4B45-B21D-15BFB6673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5012C-45E2-4DF6-B765-6BA621D7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D1E-BA2E-4D35-A7B7-5BE7734ED7D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EB7D-B285-4FFC-9CB3-75DCF032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4B883-E11D-43D8-ADD9-6417E26A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AEC-A61F-4A8C-8722-001EB93C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CAE3-393E-4866-9978-3716C0DA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9650-599C-47D7-861D-11B9C152A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1284E-AAA8-4925-81FF-0BA6B3754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1FB9F-3C46-48CF-8BFA-99E50250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D1E-BA2E-4D35-A7B7-5BE7734ED7D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7A4F3-4EC8-4674-9777-C5DA12FA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0D329-5FE6-4CC4-A5E8-3DFE56F5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AEC-A61F-4A8C-8722-001EB93C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4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52AD-DD6F-4D51-9E65-62E04843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45A26-04D9-49B0-8662-6B6F96661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2170F-9819-400F-BD79-B046534A8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C759A-643F-4505-80D8-E0CB65BE9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1FA52-0A00-416A-8D03-A8803F62F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6D986-BF2D-47E6-97B6-39F51F5D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D1E-BA2E-4D35-A7B7-5BE7734ED7D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47D35E-03B6-4A83-A5F0-9EE073E1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AB873-3EF3-4E20-B562-1D27AF99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AEC-A61F-4A8C-8722-001EB93C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1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9C2A-BEFC-4C3C-9E44-F89BB1FC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A8772-806D-44E3-8C63-A82A7E2F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D1E-BA2E-4D35-A7B7-5BE7734ED7D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52843-AAFC-40A1-AF89-D6D2B36C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3F108-368B-4138-BAB8-D1AFA806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AEC-A61F-4A8C-8722-001EB93C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6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6670A-8128-453B-B9AD-EDEDE174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D1E-BA2E-4D35-A7B7-5BE7734ED7D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DF304-A69C-47F7-A903-C8522A0B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0E406-988C-4065-96B2-0D9635C3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AEC-A61F-4A8C-8722-001EB93C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9C88-5124-4382-9358-BAA31795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C690-02DE-4262-9564-9882EFC2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CE11D-ED05-407B-8B95-20817288F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3DAB8-BD65-42F6-BF12-455054BD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D1E-BA2E-4D35-A7B7-5BE7734ED7D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80B8C-D265-422F-86AC-323558A3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B471C-D8A1-467D-82D8-527D3DDC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AEC-A61F-4A8C-8722-001EB93C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ADC7-0763-44D4-93D8-72DEA67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4D61CC-9DE8-4F67-A792-D6C1AF9A1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59E63-20C4-467D-9A4F-A17F248D6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4BD40-9CF2-4D59-A879-649A4716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D1E-BA2E-4D35-A7B7-5BE7734ED7D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D9038-ECB6-44BA-9E62-68B593F5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5B42B-CBE5-4E73-99D0-F7ACD359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AEC-A61F-4A8C-8722-001EB93C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9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F54A0-B080-4CF7-B523-C1676756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E23F-3B47-4578-BDB4-38D2F771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6A27F-FD95-4132-A42D-9A3DAB943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47D1E-BA2E-4D35-A7B7-5BE7734ED7D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8F623-0AD7-4770-9102-DD7BB5999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4AF5D-1336-44B2-8CFD-B6947CF50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E7AEC-A61F-4A8C-8722-001EB93C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8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.jp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jp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VHF102 Transverter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Bill </a:t>
            </a:r>
            <a:r>
              <a:rPr lang="en-US" dirty="0" err="1"/>
              <a:t>Schwantes</a:t>
            </a:r>
            <a:r>
              <a:rPr lang="en-US" dirty="0"/>
              <a:t> W7QQ</a:t>
            </a:r>
          </a:p>
          <a:p>
            <a:r>
              <a:rPr lang="en-US" dirty="0"/>
              <a:t>DM75ao Santa Fe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568073"/>
              </p:ext>
            </p:extLst>
          </p:nvPr>
        </p:nvGraphicFramePr>
        <p:xfrm>
          <a:off x="-922020" y="3903980"/>
          <a:ext cx="4892040" cy="289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22020" y="3903980"/>
                        <a:ext cx="4892040" cy="289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1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6553"/>
            <a:ext cx="9144000" cy="1037907"/>
          </a:xfrm>
        </p:spPr>
        <p:txBody>
          <a:bodyPr/>
          <a:lstStyle/>
          <a:p>
            <a:r>
              <a:rPr lang="en-US" dirty="0"/>
              <a:t>Transverters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835" y="2566937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Capable of operating on any mode  --  CW, SSB, FM, Digital, SSTV etc.</a:t>
            </a:r>
          </a:p>
          <a:p>
            <a:pPr algn="l"/>
            <a:r>
              <a:rPr lang="en-US" dirty="0"/>
              <a:t>Contains a local oscillator and mixer that creates the frequency shift</a:t>
            </a:r>
          </a:p>
          <a:p>
            <a:pPr algn="l"/>
            <a:r>
              <a:rPr lang="en-US" dirty="0"/>
              <a:t>	Sometimes multiplied</a:t>
            </a:r>
          </a:p>
          <a:p>
            <a:pPr algn="l"/>
            <a:r>
              <a:rPr lang="en-US" dirty="0"/>
              <a:t>	 Example 1: 50.125 transverter input/output is created by 28.1 MHz IF + LO  of 22 MHz </a:t>
            </a:r>
          </a:p>
          <a:p>
            <a:pPr algn="l"/>
            <a:r>
              <a:rPr lang="en-US" dirty="0"/>
              <a:t>	Example 2: 1296.1 MHz transverter input/output is created by 28.1 MHZ IF input = 28.1MHz +  (LO = 105.6667 times 12x multiplier)….. 1296.1</a:t>
            </a:r>
          </a:p>
          <a:p>
            <a:pPr algn="l"/>
            <a:r>
              <a:rPr lang="en-US" dirty="0"/>
              <a:t>Some transverters operate on IF of 144 or 432 </a:t>
            </a:r>
            <a:r>
              <a:rPr lang="en-US" dirty="0" err="1"/>
              <a:t>MHz.</a:t>
            </a:r>
            <a:endParaRPr lang="en-US" dirty="0"/>
          </a:p>
          <a:p>
            <a:pPr algn="l"/>
            <a:r>
              <a:rPr lang="en-US" dirty="0"/>
              <a:t>	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718978"/>
              </p:ext>
            </p:extLst>
          </p:nvPr>
        </p:nvGraphicFramePr>
        <p:xfrm>
          <a:off x="-521970" y="-1086058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21970" y="-1086058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96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6553"/>
            <a:ext cx="9144000" cy="1037907"/>
          </a:xfrm>
        </p:spPr>
        <p:txBody>
          <a:bodyPr/>
          <a:lstStyle/>
          <a:p>
            <a:r>
              <a:rPr lang="en-US" dirty="0"/>
              <a:t>Transverters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835" y="2566937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	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218058"/>
              </p:ext>
            </p:extLst>
          </p:nvPr>
        </p:nvGraphicFramePr>
        <p:xfrm>
          <a:off x="-750570" y="4046436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50570" y="4046436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DBE16D4-2649-4D3C-AB7E-F4CFA4D8A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39" y="1578764"/>
            <a:ext cx="6757711" cy="45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70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6553"/>
            <a:ext cx="9144000" cy="1037907"/>
          </a:xfrm>
        </p:spPr>
        <p:txBody>
          <a:bodyPr/>
          <a:lstStyle/>
          <a:p>
            <a:r>
              <a:rPr lang="en-US" dirty="0"/>
              <a:t>Transverter Frequency Offset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399" y="1652537"/>
            <a:ext cx="9144000" cy="165576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Errors in Local Oscillator frequency can become multiplied and become significant.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Frequency drift can cause frequency to move usually during transmission.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Precision and stability improve on more expensive transverters.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Some IF radios feature a programmable offset where the selected frequency displays on the IF radio’s VFO display.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Without that IF feature one may “take notes” on </a:t>
            </a:r>
          </a:p>
          <a:p>
            <a:pPr algn="l"/>
            <a:r>
              <a:rPr lang="en-US" dirty="0"/>
              <a:t>offset and drift characteristics as an operating </a:t>
            </a:r>
          </a:p>
          <a:p>
            <a:pPr algn="l"/>
            <a:r>
              <a:rPr lang="en-US" dirty="0"/>
              <a:t>Reference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Transverter offset placards are useful as well	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635646"/>
              </p:ext>
            </p:extLst>
          </p:nvPr>
        </p:nvGraphicFramePr>
        <p:xfrm>
          <a:off x="8055799" y="4068738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55799" y="4068738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15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6553"/>
            <a:ext cx="9144000" cy="1037907"/>
          </a:xfrm>
        </p:spPr>
        <p:txBody>
          <a:bodyPr/>
          <a:lstStyle/>
          <a:p>
            <a:r>
              <a:rPr lang="en-US" dirty="0"/>
              <a:t>Sequencing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893" y="1875561"/>
            <a:ext cx="9144000" cy="165576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By now you’ve found that switching the various signal paths can be complicated and important.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While not an introductory subject, sequencing is a method which keeps amplified transmit signals out of sensitive receive pre-amplifiers and avoids switching signal levels which may damage or degrade switching components.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It’s best to understand sequencing theory before adding power amplifiers, mast mounted pre-amps or using a high level IF drive.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Some transverters include an internal sequencer.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521970" y="-1086058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21970" y="-1086058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54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4160" y="379413"/>
            <a:ext cx="9144000" cy="1037907"/>
          </a:xfrm>
        </p:spPr>
        <p:txBody>
          <a:bodyPr/>
          <a:lstStyle/>
          <a:p>
            <a:r>
              <a:rPr lang="en-US" dirty="0"/>
              <a:t>Transverter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835" y="1714500"/>
            <a:ext cx="9144000" cy="4812030"/>
          </a:xfrm>
        </p:spPr>
        <p:txBody>
          <a:bodyPr>
            <a:noAutofit/>
          </a:bodyPr>
          <a:lstStyle/>
          <a:p>
            <a:pPr algn="l"/>
            <a:r>
              <a:rPr lang="en-US" dirty="0" err="1"/>
              <a:t>Elecraft</a:t>
            </a:r>
            <a:r>
              <a:rPr lang="en-US" dirty="0"/>
              <a:t>  --  available in 50, 144, 222 and 432 </a:t>
            </a:r>
            <a:r>
              <a:rPr lang="en-US" dirty="0" err="1"/>
              <a:t>Mhz</a:t>
            </a:r>
            <a:r>
              <a:rPr lang="en-US" dirty="0"/>
              <a:t>  --  integrates beautifully with K2 or K3  --  Made in USA, good support</a:t>
            </a:r>
          </a:p>
          <a:p>
            <a:pPr algn="l"/>
            <a:r>
              <a:rPr lang="en-US" dirty="0" err="1"/>
              <a:t>Kuhne</a:t>
            </a:r>
            <a:r>
              <a:rPr lang="en-US" dirty="0"/>
              <a:t> Electronics (DB6NT)  --  Compact, high performance, 70 MHz through 78 GHz</a:t>
            </a:r>
          </a:p>
          <a:p>
            <a:pPr algn="l"/>
            <a:r>
              <a:rPr lang="en-US" dirty="0" err="1"/>
              <a:t>Downeast</a:t>
            </a:r>
            <a:r>
              <a:rPr lang="en-US" dirty="0"/>
              <a:t> Microwave (DEMI)  --  Rugged, High performance, max flexibility, vast array of options and solutions  --  Made in  USA, good support</a:t>
            </a:r>
          </a:p>
          <a:p>
            <a:pPr algn="l"/>
            <a:r>
              <a:rPr lang="en-US" dirty="0"/>
              <a:t>Transverters Store  --  Ukrainian, sets the standard for value…. $75!</a:t>
            </a:r>
          </a:p>
          <a:p>
            <a:pPr algn="l"/>
            <a:r>
              <a:rPr lang="en-US" dirty="0"/>
              <a:t>Ten Tec  --  No longer made but good value if available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Others as well, kits recommended. </a:t>
            </a:r>
          </a:p>
          <a:p>
            <a:pPr algn="l"/>
            <a:r>
              <a:rPr lang="en-US" dirty="0"/>
              <a:t>Many pre-owned transverters may be reconfigured to fit your needs with little effort.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521970" y="-1086058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21970" y="-1086058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9ACE292-B6BF-47DA-BB7D-6EE65EC15F02}"/>
              </a:ext>
            </a:extLst>
          </p:cNvPr>
          <p:cNvSpPr/>
          <p:nvPr/>
        </p:nvSpPr>
        <p:spPr>
          <a:xfrm>
            <a:off x="1255835" y="5772150"/>
            <a:ext cx="8711125" cy="75438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890" y="459422"/>
            <a:ext cx="9144000" cy="1037907"/>
          </a:xfrm>
        </p:spPr>
        <p:txBody>
          <a:bodyPr/>
          <a:lstStyle/>
          <a:p>
            <a:r>
              <a:rPr lang="en-US" dirty="0"/>
              <a:t>IF Radio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327" y="1828383"/>
            <a:ext cx="9144000" cy="165576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Elecraft</a:t>
            </a:r>
            <a:r>
              <a:rPr lang="en-US" dirty="0"/>
              <a:t> K2 with K60XV, KIO2 and KSB2. No 6 meter band or FM mode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Elecraft</a:t>
            </a:r>
            <a:r>
              <a:rPr lang="en-US" dirty="0"/>
              <a:t> KX3  --  6 meters and FM included,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Elecraft</a:t>
            </a:r>
            <a:r>
              <a:rPr lang="en-US" dirty="0"/>
              <a:t> K3 with KIO3b, K144xv, KXV3b or K3s with K144XV  --  it has it all. 6 meters included.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Yaesu</a:t>
            </a:r>
            <a:r>
              <a:rPr lang="en-US" dirty="0"/>
              <a:t> FT-817nd  --  can interface on 28, 144 and 432 MHz, compact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Kenwood TS-2000  --  has transverter drive levels and good integration. Can set power by band…. Handy.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Flex 1500  --  Software defined. Good visual slice of the band. </a:t>
            </a:r>
            <a:r>
              <a:rPr lang="en-US"/>
              <a:t>5 watts.</a:t>
            </a:r>
            <a:endParaRPr lang="en-US" dirty="0"/>
          </a:p>
          <a:p>
            <a:pPr algn="l"/>
            <a:r>
              <a:rPr lang="en-US" dirty="0"/>
              <a:t>Other HF radios are good too  --  read up on key down power spikes and drive level controls.  Any 28 MHz radio can be made to work; even the single band Radio Shack HTX-10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293370" y="-1200150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93370" y="-1200150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EEC076B-E206-4B88-95C2-0620ED532C57}"/>
              </a:ext>
            </a:extLst>
          </p:cNvPr>
          <p:cNvSpPr/>
          <p:nvPr/>
        </p:nvSpPr>
        <p:spPr>
          <a:xfrm>
            <a:off x="1150327" y="5202283"/>
            <a:ext cx="9109710" cy="10287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7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785" y="262681"/>
            <a:ext cx="9144000" cy="1037907"/>
          </a:xfrm>
        </p:spPr>
        <p:txBody>
          <a:bodyPr/>
          <a:lstStyle/>
          <a:p>
            <a:r>
              <a:rPr lang="en-US" dirty="0"/>
              <a:t>Basic Interfaces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897" y="2837071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IF Transmit and receive (TX drive power and receive signal path)</a:t>
            </a:r>
          </a:p>
          <a:p>
            <a:pPr algn="l"/>
            <a:r>
              <a:rPr lang="en-US" dirty="0"/>
              <a:t>RF Transmit and Receive (To antenna)</a:t>
            </a:r>
          </a:p>
          <a:p>
            <a:pPr algn="l"/>
            <a:r>
              <a:rPr lang="en-US" dirty="0"/>
              <a:t>DC supply (Usually 12 vdc)  --  use a fused source</a:t>
            </a:r>
          </a:p>
          <a:p>
            <a:pPr algn="l"/>
            <a:r>
              <a:rPr lang="en-US" dirty="0"/>
              <a:t>Transmit/receive controls (PTT)</a:t>
            </a:r>
          </a:p>
          <a:p>
            <a:pPr algn="l"/>
            <a:endParaRPr lang="en-US" dirty="0"/>
          </a:p>
          <a:p>
            <a:pPr algn="l"/>
            <a:r>
              <a:rPr lang="en-US" sz="1800" dirty="0"/>
              <a:t>You’ll need to manage these in order to successfully integrate a transverter into your system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341601"/>
              </p:ext>
            </p:extLst>
          </p:nvPr>
        </p:nvGraphicFramePr>
        <p:xfrm>
          <a:off x="-659130" y="-1086058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59130" y="-1086058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3820E48-494E-42CD-A861-26310580A2EE}"/>
              </a:ext>
            </a:extLst>
          </p:cNvPr>
          <p:cNvSpPr/>
          <p:nvPr/>
        </p:nvSpPr>
        <p:spPr>
          <a:xfrm>
            <a:off x="1337897" y="4994031"/>
            <a:ext cx="8755672" cy="527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1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6553"/>
            <a:ext cx="9144000" cy="1037907"/>
          </a:xfrm>
        </p:spPr>
        <p:txBody>
          <a:bodyPr/>
          <a:lstStyle/>
          <a:p>
            <a:r>
              <a:rPr lang="en-US" dirty="0"/>
              <a:t>IF Drive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327" y="1828383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IF radios with low level transverter drive preferred</a:t>
            </a:r>
          </a:p>
          <a:p>
            <a:pPr algn="l"/>
            <a:r>
              <a:rPr lang="en-US" dirty="0"/>
              <a:t>Reducing IF drive can be tricky</a:t>
            </a:r>
          </a:p>
          <a:p>
            <a:pPr algn="l"/>
            <a:r>
              <a:rPr lang="en-US" dirty="0"/>
              <a:t>	Key down ALC power spikes (IF radio)</a:t>
            </a:r>
          </a:p>
          <a:p>
            <a:pPr algn="l"/>
            <a:r>
              <a:rPr lang="en-US" dirty="0"/>
              <a:t>	Attenuators</a:t>
            </a:r>
          </a:p>
          <a:p>
            <a:pPr algn="l"/>
            <a:r>
              <a:rPr lang="en-US" dirty="0"/>
              <a:t>	Delays and sequencers</a:t>
            </a:r>
          </a:p>
          <a:p>
            <a:pPr algn="l"/>
            <a:r>
              <a:rPr lang="en-US" dirty="0"/>
              <a:t>	DEMI TIB</a:t>
            </a:r>
          </a:p>
          <a:p>
            <a:pPr algn="l"/>
            <a:r>
              <a:rPr lang="en-US" dirty="0"/>
              <a:t>Most transverters have a wide range (20 dB) of IF drive accommodation</a:t>
            </a:r>
          </a:p>
          <a:p>
            <a:pPr algn="l"/>
            <a:r>
              <a:rPr lang="en-US" dirty="0"/>
              <a:t>Most transverters have enough IF gain to accommodate external attenuation (to adjust </a:t>
            </a:r>
            <a:r>
              <a:rPr lang="en-US" dirty="0" err="1"/>
              <a:t>Tx</a:t>
            </a:r>
            <a:r>
              <a:rPr lang="en-US" dirty="0"/>
              <a:t> drive) without compromising receive performance.</a:t>
            </a:r>
          </a:p>
          <a:p>
            <a:pPr algn="l"/>
            <a:r>
              <a:rPr lang="en-US" dirty="0"/>
              <a:t>	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93370" y="-1200150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93370" y="-1200150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969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6590" y="459422"/>
            <a:ext cx="9144000" cy="1037907"/>
          </a:xfrm>
        </p:spPr>
        <p:txBody>
          <a:bodyPr/>
          <a:lstStyle/>
          <a:p>
            <a:r>
              <a:rPr lang="en-US" dirty="0"/>
              <a:t>Your New Transverter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487" y="1896963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Don’t forget to turn it on and listen!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93370" y="-1200150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93370" y="-1200150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61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7030" y="624949"/>
            <a:ext cx="9144000" cy="1037907"/>
          </a:xfrm>
        </p:spPr>
        <p:txBody>
          <a:bodyPr/>
          <a:lstStyle/>
          <a:p>
            <a:r>
              <a:rPr lang="en-US" dirty="0"/>
              <a:t>You can’t have too many!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327" y="1828383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144 through 1296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199529"/>
              </p:ext>
            </p:extLst>
          </p:nvPr>
        </p:nvGraphicFramePr>
        <p:xfrm>
          <a:off x="-1208063" y="-1034623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08063" y="-1034623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50C49FC-01D7-43E6-924B-913673349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577340"/>
            <a:ext cx="338328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9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6553"/>
            <a:ext cx="9144000" cy="2387600"/>
          </a:xfrm>
        </p:spPr>
        <p:txBody>
          <a:bodyPr/>
          <a:lstStyle/>
          <a:p>
            <a:r>
              <a:rPr lang="en-US" dirty="0"/>
              <a:t>Why add a Transverter?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176" y="3522167"/>
            <a:ext cx="9144000" cy="1655762"/>
          </a:xfrm>
        </p:spPr>
        <p:txBody>
          <a:bodyPr>
            <a:noAutofit/>
          </a:bodyPr>
          <a:lstStyle/>
          <a:p>
            <a:r>
              <a:rPr lang="en-US" sz="2000" dirty="0"/>
              <a:t>New Band with Unique Propagation</a:t>
            </a:r>
          </a:p>
          <a:p>
            <a:r>
              <a:rPr lang="en-US" sz="2000" dirty="0"/>
              <a:t>More Contest Points</a:t>
            </a:r>
          </a:p>
          <a:p>
            <a:r>
              <a:rPr lang="en-US" sz="2000" dirty="0"/>
              <a:t>Explore Microwave Bands</a:t>
            </a:r>
          </a:p>
          <a:p>
            <a:r>
              <a:rPr lang="en-US" sz="2000" dirty="0"/>
              <a:t>Better Receive Sensitivity</a:t>
            </a:r>
          </a:p>
          <a:p>
            <a:r>
              <a:rPr lang="en-US" sz="2000" dirty="0"/>
              <a:t>Better strong signal handling</a:t>
            </a:r>
          </a:p>
          <a:p>
            <a:r>
              <a:rPr lang="en-US" sz="2000" dirty="0"/>
              <a:t> Better filtering and close frequency interference</a:t>
            </a:r>
          </a:p>
          <a:p>
            <a:endParaRPr lang="en-US" sz="2000" dirty="0"/>
          </a:p>
          <a:p>
            <a:r>
              <a:rPr lang="en-US" sz="2000" dirty="0"/>
              <a:t>It’s fun!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807179"/>
              </p:ext>
            </p:extLst>
          </p:nvPr>
        </p:nvGraphicFramePr>
        <p:xfrm>
          <a:off x="-1046578" y="3811905"/>
          <a:ext cx="4892040" cy="289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46578" y="3811905"/>
                        <a:ext cx="4892040" cy="289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62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0" y="387510"/>
            <a:ext cx="9144000" cy="1037907"/>
          </a:xfrm>
        </p:spPr>
        <p:txBody>
          <a:bodyPr/>
          <a:lstStyle/>
          <a:p>
            <a:r>
              <a:rPr lang="en-US" dirty="0"/>
              <a:t>Transverter Selection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880" y="2253298"/>
            <a:ext cx="9144000" cy="1655762"/>
          </a:xfrm>
        </p:spPr>
        <p:txBody>
          <a:bodyPr>
            <a:noAutofit/>
          </a:bodyPr>
          <a:lstStyle/>
          <a:p>
            <a:r>
              <a:rPr lang="en-US" dirty="0"/>
              <a:t>What do you want to accomplish?</a:t>
            </a:r>
          </a:p>
          <a:p>
            <a:r>
              <a:rPr lang="en-US" dirty="0"/>
              <a:t>Contesting</a:t>
            </a:r>
          </a:p>
          <a:p>
            <a:r>
              <a:rPr lang="en-US" dirty="0"/>
              <a:t>Digital modes</a:t>
            </a:r>
          </a:p>
          <a:p>
            <a:r>
              <a:rPr lang="en-US" dirty="0" err="1"/>
              <a:t>Moonbounce</a:t>
            </a:r>
            <a:endParaRPr lang="en-US" dirty="0"/>
          </a:p>
          <a:p>
            <a:r>
              <a:rPr lang="en-US" dirty="0"/>
              <a:t>Satellite Ops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959750"/>
              </p:ext>
            </p:extLst>
          </p:nvPr>
        </p:nvGraphicFramePr>
        <p:xfrm>
          <a:off x="-739140" y="3736731"/>
          <a:ext cx="4892040" cy="289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39140" y="3736731"/>
                        <a:ext cx="4892040" cy="289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64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3569" y="333107"/>
            <a:ext cx="9144000" cy="1037907"/>
          </a:xfrm>
        </p:spPr>
        <p:txBody>
          <a:bodyPr/>
          <a:lstStyle/>
          <a:p>
            <a:r>
              <a:rPr lang="en-US" dirty="0"/>
              <a:t>Transverter Selection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457" y="1494229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Features  --</a:t>
            </a:r>
          </a:p>
          <a:p>
            <a:pPr algn="l"/>
            <a:r>
              <a:rPr lang="en-US" dirty="0"/>
              <a:t>	Output Power</a:t>
            </a:r>
          </a:p>
          <a:p>
            <a:pPr algn="l"/>
            <a:r>
              <a:rPr lang="en-US" dirty="0"/>
              <a:t>	Operating voltage</a:t>
            </a:r>
          </a:p>
          <a:p>
            <a:pPr algn="l"/>
            <a:r>
              <a:rPr lang="en-US" dirty="0"/>
              <a:t>	Frequency precision and stability</a:t>
            </a:r>
          </a:p>
          <a:p>
            <a:pPr algn="l"/>
            <a:r>
              <a:rPr lang="en-US" dirty="0"/>
              <a:t>	Drive power compatibility</a:t>
            </a:r>
          </a:p>
          <a:p>
            <a:pPr algn="l"/>
            <a:r>
              <a:rPr lang="en-US" dirty="0"/>
              <a:t>	IF frequency compatibility</a:t>
            </a:r>
          </a:p>
          <a:p>
            <a:pPr algn="l"/>
            <a:r>
              <a:rPr lang="en-US" dirty="0"/>
              <a:t>	Split IF</a:t>
            </a:r>
          </a:p>
          <a:p>
            <a:pPr algn="l"/>
            <a:r>
              <a:rPr lang="en-US" dirty="0"/>
              <a:t>	Split RF</a:t>
            </a:r>
          </a:p>
          <a:p>
            <a:pPr algn="l"/>
            <a:r>
              <a:rPr lang="en-US" dirty="0"/>
              <a:t>	Factory support</a:t>
            </a:r>
          </a:p>
          <a:p>
            <a:pPr algn="l"/>
            <a:r>
              <a:rPr lang="en-US" dirty="0"/>
              <a:t>	Integration with an existing HF radio</a:t>
            </a:r>
          </a:p>
          <a:p>
            <a:pPr algn="l"/>
            <a:r>
              <a:rPr lang="en-US" dirty="0"/>
              <a:t>	Price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569632"/>
              </p:ext>
            </p:extLst>
          </p:nvPr>
        </p:nvGraphicFramePr>
        <p:xfrm>
          <a:off x="-916158" y="3711448"/>
          <a:ext cx="4876800" cy="2882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16158" y="3711448"/>
                        <a:ext cx="4876800" cy="2882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53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6553"/>
            <a:ext cx="9144000" cy="1037907"/>
          </a:xfrm>
        </p:spPr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5517" y="1372715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Transverter  --  </a:t>
            </a:r>
            <a:r>
              <a:rPr lang="en-US" sz="1600" dirty="0"/>
              <a:t>In radio engineering, a </a:t>
            </a:r>
            <a:r>
              <a:rPr lang="en-US" sz="1600" b="1" dirty="0"/>
              <a:t>transverter</a:t>
            </a:r>
            <a:r>
              <a:rPr lang="en-US" sz="1600" dirty="0"/>
              <a:t> is a radio frequency device that consists of an upconverter and a downconverter in one unit. </a:t>
            </a:r>
            <a:r>
              <a:rPr lang="en-US" sz="1600" b="1" dirty="0"/>
              <a:t>Transverters</a:t>
            </a:r>
            <a:r>
              <a:rPr lang="en-US" sz="1600" dirty="0"/>
              <a:t> are used in conjunction with transceivers to change the range of frequencies over which the transceiver can communicate.</a:t>
            </a:r>
          </a:p>
          <a:p>
            <a:pPr algn="l"/>
            <a:r>
              <a:rPr lang="en-US" dirty="0"/>
              <a:t>IF Radio  --  Usually an HF transceiver</a:t>
            </a:r>
          </a:p>
          <a:p>
            <a:pPr algn="l"/>
            <a:r>
              <a:rPr lang="en-US" dirty="0"/>
              <a:t>Split IF  --  Separate receive and transmit IF signal paths</a:t>
            </a:r>
          </a:p>
          <a:p>
            <a:pPr algn="l"/>
            <a:r>
              <a:rPr lang="en-US" dirty="0"/>
              <a:t>Split RF  --  Separate receive and transmit RF signal paths</a:t>
            </a:r>
          </a:p>
          <a:p>
            <a:pPr algn="l"/>
            <a:r>
              <a:rPr lang="en-US" dirty="0"/>
              <a:t>LO  --  Local Oscillator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298506"/>
              </p:ext>
            </p:extLst>
          </p:nvPr>
        </p:nvGraphicFramePr>
        <p:xfrm>
          <a:off x="-834390" y="4021015"/>
          <a:ext cx="4716780" cy="259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34390" y="4021015"/>
                        <a:ext cx="4716780" cy="2594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3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320" y="459422"/>
            <a:ext cx="9144000" cy="1037907"/>
          </a:xfrm>
        </p:spPr>
        <p:txBody>
          <a:bodyPr/>
          <a:lstStyle/>
          <a:p>
            <a:r>
              <a:rPr lang="en-US" dirty="0"/>
              <a:t>Interface Configurations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57" y="1828383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Common IF</a:t>
            </a:r>
          </a:p>
          <a:p>
            <a:pPr algn="l"/>
            <a:r>
              <a:rPr lang="en-US" dirty="0"/>
              <a:t>Common RF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089953"/>
              </p:ext>
            </p:extLst>
          </p:nvPr>
        </p:nvGraphicFramePr>
        <p:xfrm>
          <a:off x="-1002030" y="4080301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02030" y="4080301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8112348-AD9C-4BDE-88D8-5E8E71B58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" y="1828383"/>
            <a:ext cx="8218169" cy="45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1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320" y="459422"/>
            <a:ext cx="9144000" cy="1037907"/>
          </a:xfrm>
        </p:spPr>
        <p:txBody>
          <a:bodyPr/>
          <a:lstStyle/>
          <a:p>
            <a:r>
              <a:rPr lang="en-US" dirty="0"/>
              <a:t>Interface Configurations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266" y="1464327"/>
            <a:ext cx="9144000" cy="2508624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Split IF  --  Separate</a:t>
            </a:r>
          </a:p>
          <a:p>
            <a:pPr algn="l"/>
            <a:r>
              <a:rPr lang="en-US" dirty="0"/>
              <a:t>receive and transmit</a:t>
            </a:r>
          </a:p>
          <a:p>
            <a:pPr algn="l"/>
            <a:r>
              <a:rPr lang="en-US" dirty="0"/>
              <a:t>(IF and TX IF)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Common RF (Ant/Rx)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74318"/>
              </p:ext>
            </p:extLst>
          </p:nvPr>
        </p:nvGraphicFramePr>
        <p:xfrm>
          <a:off x="-755845" y="3972951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55845" y="3972951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0F3C792-978C-4170-A017-2FC66F4DA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0" y="1477107"/>
            <a:ext cx="8141969" cy="45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6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320" y="459422"/>
            <a:ext cx="9144000" cy="1037907"/>
          </a:xfrm>
        </p:spPr>
        <p:txBody>
          <a:bodyPr/>
          <a:lstStyle/>
          <a:p>
            <a:r>
              <a:rPr lang="en-US" dirty="0"/>
              <a:t>Interface Configurations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71" y="1301155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Common IF  --  </a:t>
            </a:r>
            <a:r>
              <a:rPr lang="en-US" dirty="0" err="1"/>
              <a:t>Rcv</a:t>
            </a:r>
            <a:r>
              <a:rPr lang="en-US" dirty="0"/>
              <a:t> and </a:t>
            </a:r>
            <a:r>
              <a:rPr lang="en-US" dirty="0" err="1"/>
              <a:t>Tx</a:t>
            </a:r>
            <a:endParaRPr lang="en-US" dirty="0"/>
          </a:p>
          <a:p>
            <a:pPr algn="l"/>
            <a:r>
              <a:rPr lang="en-US" dirty="0"/>
              <a:t>Signals go both directions</a:t>
            </a:r>
          </a:p>
          <a:p>
            <a:pPr algn="l"/>
            <a:r>
              <a:rPr lang="en-US" dirty="0"/>
              <a:t>(Internally switched)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Split RF  --  </a:t>
            </a:r>
            <a:r>
              <a:rPr lang="en-US" dirty="0" err="1"/>
              <a:t>Rcv</a:t>
            </a:r>
            <a:r>
              <a:rPr lang="en-US" dirty="0"/>
              <a:t> and </a:t>
            </a:r>
            <a:r>
              <a:rPr lang="en-US" dirty="0" err="1"/>
              <a:t>Tx</a:t>
            </a:r>
            <a:endParaRPr lang="en-US" dirty="0"/>
          </a:p>
          <a:p>
            <a:pPr algn="l"/>
            <a:r>
              <a:rPr lang="en-US" dirty="0"/>
              <a:t>signals separate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622735"/>
              </p:ext>
            </p:extLst>
          </p:nvPr>
        </p:nvGraphicFramePr>
        <p:xfrm>
          <a:off x="-933450" y="4003726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33450" y="4003726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9306682-B672-4E9E-819F-4E00521A9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0" y="1497329"/>
            <a:ext cx="7879079" cy="479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89C-2A21-4C0F-A816-340F9912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320" y="459422"/>
            <a:ext cx="9144000" cy="1037907"/>
          </a:xfrm>
        </p:spPr>
        <p:txBody>
          <a:bodyPr/>
          <a:lstStyle/>
          <a:p>
            <a:r>
              <a:rPr lang="en-US" dirty="0"/>
              <a:t>Interface Configurations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B229-927D-4B0E-AF7B-7FB6D5255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257" y="1931253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Two coupled transverters:</a:t>
            </a:r>
          </a:p>
          <a:p>
            <a:pPr algn="l"/>
            <a:r>
              <a:rPr lang="en-US" dirty="0"/>
              <a:t>Lower one is 28 to 144</a:t>
            </a:r>
          </a:p>
          <a:p>
            <a:pPr algn="l"/>
            <a:r>
              <a:rPr lang="en-US" dirty="0"/>
              <a:t>Upper one is 144 to 1296</a:t>
            </a:r>
          </a:p>
          <a:p>
            <a:pPr algn="l"/>
            <a:r>
              <a:rPr lang="en-US" dirty="0"/>
              <a:t>External TR relay in the back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D909974-CEEF-42A6-8FC7-89A9BFB8F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991783"/>
              </p:ext>
            </p:extLst>
          </p:nvPr>
        </p:nvGraphicFramePr>
        <p:xfrm>
          <a:off x="-990600" y="4015223"/>
          <a:ext cx="4716780" cy="269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Presentation" r:id="rId3" imgW="5849617" imgH="3289253" progId="PowerPoint.Show.12">
                  <p:embed/>
                </p:oleObj>
              </mc:Choice>
              <mc:Fallback>
                <p:oleObj name="Presentation" r:id="rId3" imgW="5849617" imgH="3289253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909974-CEEF-42A6-8FC7-89A9BFB8F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90600" y="4015223"/>
                        <a:ext cx="4716780" cy="269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F977287-BC8F-4E0D-995C-F6B8EE486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63739" y="451485"/>
            <a:ext cx="4583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86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682</Words>
  <Application>Microsoft Office PowerPoint</Application>
  <PresentationFormat>Widescreen</PresentationFormat>
  <Paragraphs>118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Presentation</vt:lpstr>
      <vt:lpstr>VHF102 Transverter Integration</vt:lpstr>
      <vt:lpstr>Why add a Transverter?</vt:lpstr>
      <vt:lpstr>Transverter Selection</vt:lpstr>
      <vt:lpstr>Transverter Selection</vt:lpstr>
      <vt:lpstr>Terms</vt:lpstr>
      <vt:lpstr>Interface Configurations</vt:lpstr>
      <vt:lpstr>Interface Configurations</vt:lpstr>
      <vt:lpstr>Interface Configurations</vt:lpstr>
      <vt:lpstr>Interface Configurations</vt:lpstr>
      <vt:lpstr>Transverters</vt:lpstr>
      <vt:lpstr>Transverters</vt:lpstr>
      <vt:lpstr>Transverter Frequency Offset</vt:lpstr>
      <vt:lpstr>Sequencing</vt:lpstr>
      <vt:lpstr>Transverter Sources</vt:lpstr>
      <vt:lpstr>IF Radio Sources</vt:lpstr>
      <vt:lpstr>Basic Interfaces</vt:lpstr>
      <vt:lpstr>IF Drive</vt:lpstr>
      <vt:lpstr>Your New Transverter</vt:lpstr>
      <vt:lpstr>You can’t have too many!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Bill</cp:lastModifiedBy>
  <cp:revision>38</cp:revision>
  <dcterms:created xsi:type="dcterms:W3CDTF">2017-07-24T23:52:37Z</dcterms:created>
  <dcterms:modified xsi:type="dcterms:W3CDTF">2017-07-27T00:28:40Z</dcterms:modified>
</cp:coreProperties>
</file>